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0" r:id="rId2"/>
    <p:sldId id="291" r:id="rId3"/>
    <p:sldId id="292" r:id="rId4"/>
    <p:sldId id="293" r:id="rId5"/>
    <p:sldId id="294" r:id="rId6"/>
    <p:sldId id="295" r:id="rId7"/>
    <p:sldId id="316" r:id="rId8"/>
    <p:sldId id="323" r:id="rId9"/>
    <p:sldId id="325" r:id="rId10"/>
    <p:sldId id="324" r:id="rId11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B2B2B2"/>
    <a:srgbClr val="FF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91954" autoAdjust="0"/>
  </p:normalViewPr>
  <p:slideViewPr>
    <p:cSldViewPr>
      <p:cViewPr varScale="1">
        <p:scale>
          <a:sx n="78" d="100"/>
          <a:sy n="78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369360A-F32F-4873-901D-79FD64F6E0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615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3E5AA-07C8-401A-8C78-2F9D58E86FE4}" type="slidenum">
              <a:rPr lang="fr-FR"/>
              <a:pPr/>
              <a:t>1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8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A2A56-A89F-4A2E-AFDC-1754F600486C}" type="slidenum">
              <a:rPr lang="fr-FR"/>
              <a:pPr/>
              <a:t>2</a:t>
            </a:fld>
            <a:endParaRPr lang="fr-F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62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DE71D-2A20-4F3D-9C61-374C354F69C3}" type="slidenum">
              <a:rPr lang="fr-FR"/>
              <a:pPr/>
              <a:t>3</a:t>
            </a:fld>
            <a:endParaRPr lang="fr-FR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15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98830-95DB-46D6-B698-FEF74A614DEC}" type="slidenum">
              <a:rPr lang="fr-FR"/>
              <a:pPr/>
              <a:t>4</a:t>
            </a:fld>
            <a:endParaRPr lang="fr-F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09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DCB6C-4C6E-4684-863D-F0A8930F846F}" type="slidenum">
              <a:rPr lang="fr-FR"/>
              <a:pPr/>
              <a:t>5</a:t>
            </a:fld>
            <a:endParaRPr lang="fr-FR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46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71131-F076-425E-92A2-5A526559A449}" type="slidenum">
              <a:rPr lang="fr-FR"/>
              <a:pPr/>
              <a:t>6</a:t>
            </a:fld>
            <a:endParaRPr lang="fr-FR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00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11F22-FFE7-45DC-84B2-A291F0FB63CA}" type="slidenum">
              <a:rPr lang="fr-FR"/>
              <a:pPr/>
              <a:t>7</a:t>
            </a:fld>
            <a:endParaRPr lang="fr-F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04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312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3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33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FAAFF6-D397-4575-80CE-7FEB53BE09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FAB0-C24A-4D1E-8CD5-9DB1A98148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DDB0C-48A4-44DA-AF26-DDDBC5E023A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D12802-61F5-4952-80A6-A9602143D5A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9C6CC-06B0-49DA-B4EA-97800F6BE2C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0475-B689-423A-B99D-6009856C10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9DFE6-46F0-4A62-ABF0-CF121FFFF54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AE01B-8896-4CAB-9595-2FF03A7AB62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CE1A2-8059-4F93-A217-67BDCC89BB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7C38B-4794-4622-8638-EEDCD61C7F6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A99F-95EE-40A2-81C7-F18E5595028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2A6F5-3FD3-4B84-9992-B52D70481A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51CDB1D-8487-4BF6-A73C-E4F85B3B99C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96" r:id="rId12"/>
  </p:sldLayoutIdLst>
  <p:transition spd="med" advClick="0" advTm="1300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ta-online.com/expertise-comptable-une-filiere-qui-recrute-v115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studyrama.com/rubrique.php3?id_rubrique=215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ys.fr/cs/groups/hays_common/@fr/@content/documents/digitalasset/hays_686013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000100" y="1500174"/>
            <a:ext cx="7000924" cy="412420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fr-FR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VIE PROFESSIONNELLE </a:t>
            </a:r>
          </a:p>
          <a:p>
            <a:pPr eaLnBrk="0" hangingPunct="0"/>
            <a:r>
              <a:rPr lang="fr-FR" sz="2800" b="1" dirty="0" smtClean="0">
                <a:solidFill>
                  <a:srgbClr val="FF3300"/>
                </a:solidFill>
                <a:latin typeface="Arial" charset="0"/>
              </a:rPr>
              <a:t>(emplois-diplômes-salaires-</a:t>
            </a:r>
            <a:r>
              <a:rPr lang="fr-FR" sz="2800" b="1" u="sng" dirty="0" smtClean="0">
                <a:solidFill>
                  <a:srgbClr val="FF3300"/>
                </a:solidFill>
                <a:latin typeface="Arial" charset="0"/>
              </a:rPr>
              <a:t>statistiques</a:t>
            </a:r>
            <a:r>
              <a:rPr lang="fr-FR" sz="2800" b="1" dirty="0" smtClean="0">
                <a:solidFill>
                  <a:srgbClr val="FF3300"/>
                </a:solidFill>
                <a:latin typeface="Arial" charset="0"/>
              </a:rPr>
              <a:t>…)</a:t>
            </a:r>
          </a:p>
          <a:p>
            <a:pPr eaLnBrk="0" hangingPunct="0">
              <a:spcBef>
                <a:spcPts val="1200"/>
              </a:spcBef>
            </a:pPr>
            <a:r>
              <a:rPr lang="fr-FR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POURSUITE D’ETUDES</a:t>
            </a:r>
          </a:p>
          <a:p>
            <a:pPr eaLnBrk="0" hangingPunct="0"/>
            <a:endParaRPr lang="fr-FR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/>
            <a:r>
              <a:rPr lang="fr-FR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PRESPECTIVES SUR LA FILIERE?</a:t>
            </a:r>
            <a:endParaRPr lang="fr-FR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100" y="214290"/>
            <a:ext cx="7000924" cy="107157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chemeClr val="bg2"/>
                </a:solidFill>
              </a:rPr>
              <a:t>LA FILIERE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DES METIERS DU CHIFFRE</a:t>
            </a:r>
          </a:p>
        </p:txBody>
      </p:sp>
      <p:pic>
        <p:nvPicPr>
          <p:cNvPr id="286723" name="Picture 3" descr="http://www.apar.fr/var/apar_site/storage/images/site_internet/apar/espace_partenaire/espace_public/boite_a_outils/ordre_des_experts_comptables/logo_oec/6730-2-fre-FR/logo_o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5000636"/>
            <a:ext cx="1177476" cy="66363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857256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hlink"/>
                </a:solidFill>
              </a:rPr>
              <a:t>De vive voix ….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1643051"/>
            <a:ext cx="56436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Compta Online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/>
            </a:r>
            <a:br>
              <a:rPr lang="fr-FR" dirty="0" smtClean="0">
                <a:solidFill>
                  <a:schemeClr val="bg2"/>
                </a:solidFill>
              </a:rPr>
            </a:br>
            <a:r>
              <a:rPr lang="fr-FR" b="1" dirty="0" smtClean="0">
                <a:solidFill>
                  <a:schemeClr val="bg2"/>
                </a:solidFill>
              </a:rPr>
              <a:t>Depuis 2003, le forum français de la comptabilité et des Experts Comptables.</a:t>
            </a:r>
          </a:p>
          <a:p>
            <a:endParaRPr lang="fr-FR" b="1" dirty="0" smtClean="0">
              <a:solidFill>
                <a:schemeClr val="bg2"/>
              </a:solidFill>
            </a:endParaRPr>
          </a:p>
          <a:p>
            <a:endParaRPr lang="fr-FR" b="1" dirty="0" smtClean="0">
              <a:solidFill>
                <a:schemeClr val="bg2"/>
              </a:solidFill>
            </a:endParaRPr>
          </a:p>
          <a:p>
            <a:r>
              <a:rPr lang="fr-FR" dirty="0" smtClean="0">
                <a:solidFill>
                  <a:schemeClr val="bg2"/>
                </a:solidFill>
              </a:rPr>
              <a:t/>
            </a:r>
            <a:br>
              <a:rPr lang="fr-FR" dirty="0" smtClean="0">
                <a:solidFill>
                  <a:schemeClr val="bg2"/>
                </a:solidFill>
              </a:rPr>
            </a:br>
            <a:r>
              <a:rPr lang="fr-FR" dirty="0" smtClean="0">
                <a:solidFill>
                  <a:schemeClr val="bg2"/>
                </a:solidFill>
              </a:rPr>
              <a:t/>
            </a:r>
            <a:br>
              <a:rPr lang="fr-FR" dirty="0" smtClean="0">
                <a:solidFill>
                  <a:schemeClr val="bg2"/>
                </a:solidFill>
              </a:rPr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43042" y="3000372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bg1"/>
                </a:solidFill>
                <a:hlinkClick r:id="rId2"/>
              </a:rPr>
              <a:t>http://www.compta-online.com/expertise-comptable-une-filiere-qui-recrute-v115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008063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4800" b="1" dirty="0">
                <a:solidFill>
                  <a:schemeClr val="hlink"/>
                </a:solidFill>
              </a:rPr>
              <a:t>VIE PROFESSIONNELLE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920038" cy="446563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SzPct val="120000"/>
            </a:pPr>
            <a:r>
              <a:rPr lang="fr-FR" sz="1800" dirty="0">
                <a:solidFill>
                  <a:schemeClr val="bg2"/>
                </a:solidFill>
              </a:rPr>
              <a:t>La moitié des étudiants </a:t>
            </a:r>
            <a:r>
              <a:rPr lang="fr-FR" sz="1800" b="1" dirty="0">
                <a:solidFill>
                  <a:schemeClr val="bg2"/>
                </a:solidFill>
              </a:rPr>
              <a:t>travaillent à la sortie du BTS</a:t>
            </a:r>
          </a:p>
          <a:p>
            <a:pPr>
              <a:lnSpc>
                <a:spcPct val="80000"/>
              </a:lnSpc>
              <a:buClr>
                <a:schemeClr val="tx2"/>
              </a:buClr>
              <a:buSzPct val="120000"/>
              <a:buFont typeface="Wingdings" pitchFamily="2" charset="2"/>
              <a:buNone/>
            </a:pPr>
            <a:endParaRPr lang="fr-FR" sz="1600" b="1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SzPct val="120000"/>
            </a:pPr>
            <a:r>
              <a:rPr lang="fr-FR" sz="1800" dirty="0">
                <a:solidFill>
                  <a:schemeClr val="bg2"/>
                </a:solidFill>
              </a:rPr>
              <a:t>Ils trouvent en </a:t>
            </a:r>
            <a:r>
              <a:rPr lang="fr-FR" sz="1800" b="1" dirty="0">
                <a:solidFill>
                  <a:schemeClr val="bg2"/>
                </a:solidFill>
              </a:rPr>
              <a:t>moins de 6 mois un emploi</a:t>
            </a:r>
            <a:r>
              <a:rPr lang="fr-FR" sz="1800" dirty="0">
                <a:solidFill>
                  <a:schemeClr val="bg2"/>
                </a:solidFill>
              </a:rPr>
              <a:t> correspondant à leurs attentes dans les ….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Entreprises industrielles ou commerciales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Cabinets d’expertise comptable et centres de gestion agréés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Associations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Services comptables et financiers du secteur public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None/>
            </a:pPr>
            <a:endParaRPr lang="fr-FR" sz="16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SzPct val="120000"/>
            </a:pPr>
            <a:r>
              <a:rPr lang="fr-FR" sz="1800" dirty="0">
                <a:solidFill>
                  <a:schemeClr val="bg2"/>
                </a:solidFill>
              </a:rPr>
              <a:t>Les </a:t>
            </a:r>
            <a:r>
              <a:rPr lang="fr-FR" sz="1800" b="1" dirty="0">
                <a:solidFill>
                  <a:schemeClr val="bg2"/>
                </a:solidFill>
              </a:rPr>
              <a:t>postes occupés sont très diversifiés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Comptable – Collaborateur comptable ou comptable unique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Contrôleur de gestion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Gestionnaire d’associations, de centres sociaux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Responsable paie et ressources humaines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Conseiller financier , fiscal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Trésorerie </a:t>
            </a:r>
          </a:p>
          <a:p>
            <a:pPr lvl="1">
              <a:lnSpc>
                <a:spcPct val="80000"/>
              </a:lnSpc>
              <a:buClr>
                <a:srgbClr val="FFCC66"/>
              </a:buClr>
              <a:buFont typeface="Wingdings" pitchFamily="2" charset="2"/>
              <a:buChar char="§"/>
            </a:pPr>
            <a:r>
              <a:rPr lang="fr-FR" sz="1600" dirty="0">
                <a:solidFill>
                  <a:schemeClr val="bg2"/>
                </a:solidFill>
              </a:rPr>
              <a:t>Responsable financier etc..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971550" y="476250"/>
            <a:ext cx="7200900" cy="86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30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2000"/>
                                        <p:tgtEl>
                                          <p:spTgt spid="185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2000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2000"/>
                                        <p:tgtEl>
                                          <p:spTgt spid="185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  <p:bldP spid="1853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772400" cy="41044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>
                <a:solidFill>
                  <a:schemeClr val="bg2"/>
                </a:solidFill>
              </a:rPr>
              <a:t>Les  perspectives d’ emploi dans la filière doivent s'accompagner d'une </a:t>
            </a:r>
            <a:r>
              <a:rPr lang="fr-FR" sz="2400" b="1" u="sng" dirty="0">
                <a:solidFill>
                  <a:schemeClr val="bg2"/>
                </a:solidFill>
              </a:rPr>
              <a:t>élévation du niveau de formation des professionnels de la comptabilité :</a:t>
            </a:r>
            <a:r>
              <a:rPr lang="fr-FR" sz="2400" dirty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>
                <a:solidFill>
                  <a:schemeClr val="bg2"/>
                </a:solidFill>
              </a:rPr>
              <a:t>	Les Experts-comptables doivent pouvoir répondre à leurs nouvelles missions de premier conseil en fiscalité, social, juridique, gestion de patrimoine ainsi qu'à l'accélération de la spécialisation des cabinets</a:t>
            </a:r>
            <a:r>
              <a:rPr lang="fr-FR" sz="2400" dirty="0">
                <a:solidFill>
                  <a:schemeClr val="bg2"/>
                </a:solidFill>
              </a:rPr>
              <a:t>…</a:t>
            </a:r>
          </a:p>
          <a:p>
            <a:pPr>
              <a:lnSpc>
                <a:spcPct val="80000"/>
              </a:lnSpc>
            </a:pPr>
            <a:endParaRPr lang="fr-FR" sz="2400" b="1" u="sng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400" b="1" u="sng" dirty="0">
                <a:solidFill>
                  <a:schemeClr val="bg2"/>
                </a:solidFill>
              </a:rPr>
              <a:t>Par ailleurs, les professionnels de la comptabilité, en entreprise ou en cabinet, ont vu leur métier bouleversé par les technologies de l'information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dirty="0">
                <a:solidFill>
                  <a:schemeClr val="bg2"/>
                </a:solidFill>
              </a:rPr>
              <a:t>	Le traitement automatisé des pièces comptables et des opérations de </a:t>
            </a:r>
            <a:r>
              <a:rPr lang="fr-FR" sz="1600" dirty="0" smtClean="0">
                <a:solidFill>
                  <a:schemeClr val="bg2"/>
                </a:solidFill>
              </a:rPr>
              <a:t>base (concept des ERP) </a:t>
            </a:r>
            <a:r>
              <a:rPr lang="fr-FR" sz="1600" dirty="0">
                <a:solidFill>
                  <a:schemeClr val="bg2"/>
                </a:solidFill>
              </a:rPr>
              <a:t>induit la disparition progressive des emplois les moins qualifiés et recentre les compétences professionnelles sur l'analyse comptable et les tâches complexes.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900113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L'emploi </a:t>
            </a:r>
            <a:r>
              <a:rPr lang="fr-F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dans la filière </a:t>
            </a:r>
            <a:br>
              <a:rPr lang="fr-F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comptabilité-finance</a:t>
            </a:r>
            <a:endParaRPr lang="fr-FR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73238"/>
            <a:ext cx="7991475" cy="3817937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sz="2400" b="1" dirty="0">
                <a:solidFill>
                  <a:schemeClr val="bg2"/>
                </a:solidFill>
              </a:rPr>
              <a:t>Les diplômes de la filière comptable sont en bonne adéquation avec l'évolution des exigences du métier.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endParaRPr lang="fr-FR" sz="12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sz="2400" b="1" dirty="0">
                <a:solidFill>
                  <a:schemeClr val="bg2"/>
                </a:solidFill>
              </a:rPr>
              <a:t>Le cursus de la filière expertise comptable est harmonisé avec le  schéma LMD applicable à l’ensemble de l’enseignement supérieur des pays de l’Union européenne.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endParaRPr lang="fr-FR" sz="12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Ø"/>
            </a:pPr>
            <a:r>
              <a:rPr lang="fr-FR" sz="2400" b="1" dirty="0">
                <a:solidFill>
                  <a:schemeClr val="bg2"/>
                </a:solidFill>
              </a:rPr>
              <a:t>Ils bénéficient d'une bonne reconnaissance de la part des professionnels du secteur (cabinets et entreprises). 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fr-FR" sz="1800" b="1" dirty="0">
                <a:solidFill>
                  <a:schemeClr val="bg2"/>
                </a:solidFill>
              </a:rPr>
              <a:t>	</a:t>
            </a:r>
            <a:r>
              <a:rPr lang="fr-FR" sz="1400" b="1" dirty="0">
                <a:solidFill>
                  <a:schemeClr val="bg2"/>
                </a:solidFill>
              </a:rPr>
              <a:t>A titre d'illustration, ils sont requis dans 42 % des annonces publiées par l'APEC pour les postes liés à la comptabilité.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827088" y="620713"/>
            <a:ext cx="7416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fr-FR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</a:t>
            </a:r>
            <a:r>
              <a:rPr lang="fr-F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diplômes </a:t>
            </a:r>
            <a:r>
              <a:rPr lang="fr-FR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reconnus…</a:t>
            </a:r>
            <a:endParaRPr lang="fr-FR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89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714356"/>
            <a:ext cx="7416800" cy="9366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sz="3200" b="1" kern="1200" dirty="0" smtClean="0">
                <a:solidFill>
                  <a:schemeClr val="hlink"/>
                </a:solidFill>
                <a:latin typeface="Arial" charset="0"/>
                <a:ea typeface="+mn-ea"/>
                <a:cs typeface="+mn-cs"/>
              </a:rPr>
              <a:t> Emplois et salaires</a:t>
            </a:r>
            <a:endParaRPr lang="fr-FR" sz="3200" b="1" kern="1200" dirty="0">
              <a:solidFill>
                <a:schemeClr val="hlink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777163" cy="3600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fr-FR" sz="1600" b="1" dirty="0">
              <a:solidFill>
                <a:srgbClr val="FF33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2800" b="1" dirty="0">
                <a:solidFill>
                  <a:schemeClr val="bg2"/>
                </a:solidFill>
              </a:rPr>
              <a:t>INSERTION</a:t>
            </a:r>
            <a:r>
              <a:rPr lang="fr-FR" sz="2800" u="sng" dirty="0">
                <a:solidFill>
                  <a:schemeClr val="bg2"/>
                </a:solidFill>
              </a:rPr>
              <a:t/>
            </a:r>
            <a:br>
              <a:rPr lang="fr-FR" sz="2800" u="sng" dirty="0">
                <a:solidFill>
                  <a:schemeClr val="bg2"/>
                </a:solidFill>
              </a:rPr>
            </a:br>
            <a:r>
              <a:rPr lang="fr-FR" dirty="0" smtClean="0">
                <a:solidFill>
                  <a:schemeClr val="bg2"/>
                </a:solidFill>
              </a:rPr>
              <a:t>Deux </a:t>
            </a:r>
            <a:r>
              <a:rPr lang="fr-FR" dirty="0">
                <a:solidFill>
                  <a:schemeClr val="bg2"/>
                </a:solidFill>
              </a:rPr>
              <a:t>ans</a:t>
            </a:r>
            <a:r>
              <a:rPr lang="fr-FR" sz="1400" dirty="0">
                <a:solidFill>
                  <a:schemeClr val="bg2"/>
                </a:solidFill>
              </a:rPr>
              <a:t> </a:t>
            </a:r>
            <a:r>
              <a:rPr lang="fr-FR" sz="1800" dirty="0">
                <a:solidFill>
                  <a:schemeClr val="bg2"/>
                </a:solidFill>
              </a:rPr>
              <a:t>après l’obtention de leur diplôme principal</a:t>
            </a:r>
            <a:r>
              <a:rPr lang="fr-FR" sz="1400" dirty="0">
                <a:solidFill>
                  <a:schemeClr val="bg2"/>
                </a:solidFill>
              </a:rPr>
              <a:t>,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b="1" dirty="0">
                <a:solidFill>
                  <a:schemeClr val="bg2"/>
                </a:solidFill>
              </a:rPr>
              <a:t>81%</a:t>
            </a:r>
            <a:r>
              <a:rPr lang="fr-FR" sz="1400" dirty="0">
                <a:solidFill>
                  <a:schemeClr val="bg2"/>
                </a:solidFill>
              </a:rPr>
              <a:t> </a:t>
            </a:r>
            <a:r>
              <a:rPr lang="fr-FR" sz="1800" dirty="0">
                <a:solidFill>
                  <a:schemeClr val="bg2"/>
                </a:solidFill>
              </a:rPr>
              <a:t>des jeunes diplômés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>
                <a:solidFill>
                  <a:schemeClr val="bg2"/>
                </a:solidFill>
              </a:rPr>
              <a:t>de la filière </a:t>
            </a:r>
            <a:r>
              <a:rPr lang="fr-FR" sz="2800" b="1" u="sng" dirty="0">
                <a:solidFill>
                  <a:srgbClr val="FF0000"/>
                </a:solidFill>
              </a:rPr>
              <a:t>finances/</a:t>
            </a:r>
            <a:r>
              <a:rPr lang="fr-FR" sz="2800" b="1" u="sng" dirty="0">
                <a:solidFill>
                  <a:schemeClr val="bg2"/>
                </a:solidFill>
                <a:hlinkClick r:id="rId4" tooltip="etudes de comptabilité"/>
              </a:rPr>
              <a:t>comptab</a:t>
            </a:r>
            <a:r>
              <a:rPr lang="fr-FR" sz="2800" b="1" dirty="0">
                <a:solidFill>
                  <a:schemeClr val="bg2"/>
                </a:solidFill>
                <a:hlinkClick r:id="rId4" tooltip="etudes de comptabilité"/>
              </a:rPr>
              <a:t>ilité</a:t>
            </a:r>
            <a:r>
              <a:rPr lang="fr-FR" sz="1800" dirty="0">
                <a:solidFill>
                  <a:schemeClr val="bg2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>
                <a:solidFill>
                  <a:schemeClr val="bg2"/>
                </a:solidFill>
              </a:rPr>
              <a:t>ont trouvé un</a:t>
            </a:r>
            <a:r>
              <a:rPr lang="fr-FR" sz="1400" dirty="0">
                <a:solidFill>
                  <a:schemeClr val="bg2"/>
                </a:solidFill>
              </a:rPr>
              <a:t> </a:t>
            </a:r>
            <a:r>
              <a:rPr lang="fr-FR" sz="2800" b="1" u="sng" dirty="0">
                <a:solidFill>
                  <a:schemeClr val="bg2"/>
                </a:solidFill>
              </a:rPr>
              <a:t>emploi </a:t>
            </a:r>
            <a:r>
              <a:rPr lang="fr-FR" sz="1800" dirty="0">
                <a:solidFill>
                  <a:schemeClr val="bg2"/>
                </a:solidFill>
              </a:rPr>
              <a:t>correspondant à leurs attentes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>
                <a:solidFill>
                  <a:schemeClr val="bg2"/>
                </a:solidFill>
              </a:rPr>
              <a:t>(90% d’entre eux travaillant dans le secteur privé contre 10% dans le secteur public).</a:t>
            </a:r>
            <a:endParaRPr lang="fr-FR" sz="1800" b="1" u="sng" dirty="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endParaRPr lang="fr-FR" sz="2800" b="1" dirty="0">
              <a:solidFill>
                <a:schemeClr val="bg2"/>
              </a:solidFill>
            </a:endParaRP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30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30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30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196752"/>
            <a:ext cx="7920880" cy="475252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L’expertise</a:t>
            </a:r>
          </a:p>
          <a:p>
            <a:pPr algn="ctr">
              <a:lnSpc>
                <a:spcPct val="80000"/>
              </a:lnSpc>
              <a:buNone/>
            </a:pPr>
            <a:endParaRPr lang="fr-FR" sz="800" b="1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fr-FR" sz="400" dirty="0">
                <a:solidFill>
                  <a:schemeClr val="bg2"/>
                </a:solidFill>
              </a:rPr>
              <a:t>            	 - </a:t>
            </a:r>
            <a:r>
              <a:rPr lang="fr-FR" sz="1600" b="1" dirty="0">
                <a:solidFill>
                  <a:srgbClr val="FF0000"/>
                </a:solidFill>
              </a:rPr>
              <a:t>DCG</a:t>
            </a:r>
            <a:r>
              <a:rPr lang="fr-FR" sz="1600" b="1" dirty="0">
                <a:solidFill>
                  <a:schemeClr val="bg2"/>
                </a:solidFill>
              </a:rPr>
              <a:t> </a:t>
            </a:r>
            <a:r>
              <a:rPr lang="fr-FR" sz="400" dirty="0">
                <a:solidFill>
                  <a:schemeClr val="bg2"/>
                </a:solidFill>
              </a:rPr>
              <a:t>	</a:t>
            </a:r>
            <a:r>
              <a:rPr lang="fr-FR" sz="400" dirty="0" smtClean="0">
                <a:solidFill>
                  <a:schemeClr val="bg2"/>
                </a:solidFill>
              </a:rPr>
              <a:t>                                                                       </a:t>
            </a:r>
            <a:r>
              <a:rPr lang="fr-FR" sz="1400" dirty="0" smtClean="0">
                <a:solidFill>
                  <a:schemeClr val="bg2"/>
                </a:solidFill>
              </a:rPr>
              <a:t>Diplôme </a:t>
            </a:r>
            <a:r>
              <a:rPr lang="fr-FR" sz="1400" dirty="0">
                <a:solidFill>
                  <a:schemeClr val="bg2"/>
                </a:solidFill>
              </a:rPr>
              <a:t>de Comptabilité et Gestion</a:t>
            </a:r>
            <a:r>
              <a:rPr lang="fr-FR" sz="1000" dirty="0">
                <a:solidFill>
                  <a:schemeClr val="bg2"/>
                </a:solidFill>
              </a:rPr>
              <a:t> 	</a:t>
            </a:r>
            <a:r>
              <a:rPr lang="fr-FR" sz="800" dirty="0">
                <a:solidFill>
                  <a:schemeClr val="bg2"/>
                </a:solidFill>
              </a:rPr>
              <a:t>    </a:t>
            </a:r>
            <a:r>
              <a:rPr lang="fr-FR" sz="800" dirty="0" smtClean="0">
                <a:solidFill>
                  <a:schemeClr val="bg2"/>
                </a:solidFill>
              </a:rPr>
              <a:t>                                                        </a:t>
            </a:r>
            <a:r>
              <a:rPr lang="fr-FR" sz="1200" b="1" dirty="0">
                <a:solidFill>
                  <a:schemeClr val="bg2"/>
                </a:solidFill>
              </a:rPr>
              <a:t>BAC +3</a:t>
            </a:r>
          </a:p>
          <a:p>
            <a:pPr>
              <a:lnSpc>
                <a:spcPct val="80000"/>
              </a:lnSpc>
              <a:buNone/>
            </a:pPr>
            <a:r>
              <a:rPr lang="fr-FR" sz="800" dirty="0">
                <a:solidFill>
                  <a:schemeClr val="bg2"/>
                </a:solidFill>
              </a:rPr>
              <a:t>          	</a:t>
            </a:r>
            <a:r>
              <a:rPr lang="fr-FR" sz="800" dirty="0">
                <a:solidFill>
                  <a:srgbClr val="FF0000"/>
                </a:solidFill>
              </a:rPr>
              <a:t> </a:t>
            </a:r>
            <a:r>
              <a:rPr lang="fr-FR" sz="1800" b="1" dirty="0">
                <a:solidFill>
                  <a:srgbClr val="FF0000"/>
                </a:solidFill>
              </a:rPr>
              <a:t>DSCG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  <a:r>
              <a:rPr lang="fr-FR" sz="800" dirty="0">
                <a:solidFill>
                  <a:schemeClr val="bg2"/>
                </a:solidFill>
              </a:rPr>
              <a:t>	</a:t>
            </a:r>
            <a:r>
              <a:rPr lang="fr-FR" sz="1400" dirty="0">
                <a:solidFill>
                  <a:schemeClr val="bg2"/>
                </a:solidFill>
              </a:rPr>
              <a:t>Diplôme Supérieur de Comptabilité et Gestion</a:t>
            </a:r>
            <a:r>
              <a:rPr lang="fr-FR" sz="800" dirty="0">
                <a:solidFill>
                  <a:schemeClr val="bg2"/>
                </a:solidFill>
              </a:rPr>
              <a:t> 	</a:t>
            </a:r>
            <a:r>
              <a:rPr lang="fr-FR" sz="800" dirty="0" smtClean="0">
                <a:solidFill>
                  <a:schemeClr val="bg2"/>
                </a:solidFill>
              </a:rPr>
              <a:t>                       </a:t>
            </a:r>
            <a:r>
              <a:rPr lang="fr-FR" sz="1400" b="1" dirty="0" smtClean="0">
                <a:solidFill>
                  <a:schemeClr val="bg2"/>
                </a:solidFill>
              </a:rPr>
              <a:t>BAC </a:t>
            </a:r>
            <a:r>
              <a:rPr lang="fr-FR" sz="1400" b="1" dirty="0">
                <a:solidFill>
                  <a:schemeClr val="bg2"/>
                </a:solidFill>
              </a:rPr>
              <a:t>+5</a:t>
            </a:r>
            <a:r>
              <a:rPr lang="fr-FR" sz="1400" dirty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r-FR" sz="800" dirty="0">
                <a:solidFill>
                  <a:schemeClr val="bg2"/>
                </a:solidFill>
              </a:rPr>
              <a:t>	 </a:t>
            </a:r>
            <a:r>
              <a:rPr lang="fr-FR" sz="2000" b="1" dirty="0">
                <a:solidFill>
                  <a:srgbClr val="FF0000"/>
                </a:solidFill>
              </a:rPr>
              <a:t>DEC </a:t>
            </a:r>
            <a:r>
              <a:rPr lang="fr-FR" sz="2000" dirty="0">
                <a:solidFill>
                  <a:schemeClr val="bg2"/>
                </a:solidFill>
              </a:rPr>
              <a:t> </a:t>
            </a:r>
            <a:r>
              <a:rPr lang="fr-FR" sz="1000" dirty="0">
                <a:solidFill>
                  <a:schemeClr val="bg2"/>
                </a:solidFill>
              </a:rPr>
              <a:t>	</a:t>
            </a:r>
            <a:r>
              <a:rPr lang="fr-FR" sz="1400" dirty="0">
                <a:solidFill>
                  <a:schemeClr val="bg2"/>
                </a:solidFill>
              </a:rPr>
              <a:t>Diplôme d’Expertise Comptable</a:t>
            </a:r>
            <a:r>
              <a:rPr lang="fr-FR" sz="800" dirty="0">
                <a:solidFill>
                  <a:schemeClr val="bg2"/>
                </a:solidFill>
              </a:rPr>
              <a:t>            		</a:t>
            </a:r>
            <a:r>
              <a:rPr lang="fr-FR" sz="800" dirty="0" smtClean="0">
                <a:solidFill>
                  <a:schemeClr val="bg2"/>
                </a:solidFill>
              </a:rPr>
              <a:t>                      </a:t>
            </a:r>
            <a:r>
              <a:rPr lang="fr-FR" sz="1600" b="1" dirty="0" smtClean="0">
                <a:solidFill>
                  <a:schemeClr val="bg2"/>
                </a:solidFill>
              </a:rPr>
              <a:t>BAC </a:t>
            </a:r>
            <a:r>
              <a:rPr lang="fr-FR" sz="1600" b="1" dirty="0">
                <a:solidFill>
                  <a:schemeClr val="bg2"/>
                </a:solidFill>
              </a:rPr>
              <a:t>+8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Etudes universitaires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u="sng" dirty="0">
                <a:solidFill>
                  <a:schemeClr val="bg2"/>
                </a:solidFill>
              </a:rPr>
              <a:t>LICENCE</a:t>
            </a:r>
            <a:r>
              <a:rPr lang="fr-FR" sz="1600" dirty="0">
                <a:solidFill>
                  <a:schemeClr val="bg2"/>
                </a:solidFill>
              </a:rPr>
              <a:t> puis </a:t>
            </a:r>
            <a:r>
              <a:rPr lang="fr-FR" sz="1600" u="sng" dirty="0">
                <a:solidFill>
                  <a:schemeClr val="bg2"/>
                </a:solidFill>
              </a:rPr>
              <a:t>MASTER</a:t>
            </a:r>
            <a:r>
              <a:rPr lang="fr-FR" sz="1600" dirty="0">
                <a:solidFill>
                  <a:schemeClr val="bg2"/>
                </a:solidFill>
              </a:rPr>
              <a:t> dans les domaines</a:t>
            </a:r>
            <a:r>
              <a:rPr lang="fr-FR" sz="1600" dirty="0"/>
              <a:t> </a:t>
            </a:r>
            <a:r>
              <a:rPr lang="fr-FR" sz="1600" dirty="0">
                <a:solidFill>
                  <a:schemeClr val="bg2"/>
                </a:solidFill>
              </a:rPr>
              <a:t>de la Comptabilité et de la Gestion: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>
                <a:solidFill>
                  <a:schemeClr val="bg2"/>
                </a:solidFill>
              </a:rPr>
              <a:t> </a:t>
            </a:r>
            <a:r>
              <a:rPr lang="fr-FR" sz="1200" dirty="0">
                <a:solidFill>
                  <a:schemeClr val="bg2"/>
                </a:solidFill>
              </a:rPr>
              <a:t>par exemples :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fr-FR" sz="1200" dirty="0">
                <a:solidFill>
                  <a:schemeClr val="bg2"/>
                </a:solidFill>
              </a:rPr>
              <a:t>- Licences Sciences de Gestion 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fr-FR" sz="1200" dirty="0">
                <a:solidFill>
                  <a:schemeClr val="bg2"/>
                </a:solidFill>
              </a:rPr>
              <a:t>- Master Sciences de Gestion - Administration des Affaires 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fr-FR" sz="1200" dirty="0">
                <a:solidFill>
                  <a:schemeClr val="bg2"/>
                </a:solidFill>
              </a:rPr>
              <a:t>- Master Comptabilité et Audit financier 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fr-FR" sz="1200" dirty="0">
                <a:solidFill>
                  <a:schemeClr val="bg2"/>
                </a:solidFill>
              </a:rPr>
              <a:t>- Master Sciences du Management …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Licences professionnelles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1600" dirty="0">
                <a:solidFill>
                  <a:schemeClr val="bg2"/>
                </a:solidFill>
              </a:rPr>
              <a:t>De nombreuses spécialisations : </a:t>
            </a:r>
            <a:r>
              <a:rPr lang="fr-FR" sz="1200" dirty="0">
                <a:solidFill>
                  <a:schemeClr val="bg2"/>
                </a:solidFill>
              </a:rPr>
              <a:t>la gestion et la finance d’entreprise, 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fr-FR" sz="1200" dirty="0">
                <a:solidFill>
                  <a:schemeClr val="bg2"/>
                </a:solidFill>
              </a:rPr>
              <a:t>l’audit et le contrôle de gestion, la paie et la gestion de ressources humaines, la vente de produits financiers, collaborateur comptable spécialisé</a:t>
            </a:r>
            <a:r>
              <a:rPr lang="fr-FR" sz="1600" dirty="0">
                <a:solidFill>
                  <a:schemeClr val="bg2"/>
                </a:solidFill>
              </a:rPr>
              <a:t> </a:t>
            </a:r>
            <a:r>
              <a:rPr lang="fr-FR" sz="1200" dirty="0">
                <a:solidFill>
                  <a:schemeClr val="bg2"/>
                </a:solidFill>
              </a:rPr>
              <a:t>en technologies de l'information et de la communication la logistique ….. 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Ecoles de commerce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fr-FR" sz="1200" dirty="0">
              <a:solidFill>
                <a:schemeClr val="bg2"/>
              </a:solidFill>
            </a:endParaRPr>
          </a:p>
        </p:txBody>
      </p:sp>
      <p:pic>
        <p:nvPicPr>
          <p:cNvPr id="193540" name="Picture 4" descr="PE0316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452320" y="2924944"/>
            <a:ext cx="1354138" cy="1295400"/>
          </a:xfrm>
          <a:noFill/>
          <a:ln/>
        </p:spPr>
      </p:pic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2910" y="214290"/>
            <a:ext cx="7772400" cy="10080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POURSUITE DES ETUDES </a:t>
            </a:r>
            <a:r>
              <a:rPr kumimoji="0" lang="fr-FR" sz="4000" b="1" i="0" u="none" strike="noStrike" kern="0" cap="none" spc="0" normalizeH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??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9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19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19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9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9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19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19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19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7" name="Picture 7" descr="ɏ°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43504" y="2000240"/>
            <a:ext cx="3427412" cy="4114800"/>
          </a:xfrm>
          <a:noFill/>
          <a:ln/>
        </p:spPr>
      </p:pic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928662" y="1285860"/>
            <a:ext cx="77153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>
                <a:solidFill>
                  <a:schemeClr val="bg2"/>
                </a:solidFill>
              </a:rPr>
              <a:t>Du BTS </a:t>
            </a:r>
            <a:r>
              <a:rPr lang="fr-FR" dirty="0" smtClean="0">
                <a:solidFill>
                  <a:schemeClr val="bg2"/>
                </a:solidFill>
              </a:rPr>
              <a:t>CG </a:t>
            </a:r>
            <a:r>
              <a:rPr lang="fr-FR" dirty="0">
                <a:solidFill>
                  <a:schemeClr val="bg2"/>
                </a:solidFill>
              </a:rPr>
              <a:t>au diplôme d’Expertise comptable la filière est reconnue et </a:t>
            </a:r>
            <a:r>
              <a:rPr lang="fr-FR" dirty="0" smtClean="0">
                <a:solidFill>
                  <a:schemeClr val="bg2"/>
                </a:solidFill>
              </a:rPr>
              <a:t>appréciée…</a:t>
            </a:r>
            <a:endParaRPr lang="fr-FR" dirty="0">
              <a:solidFill>
                <a:schemeClr val="bg2"/>
              </a:solidFill>
            </a:endParaRPr>
          </a:p>
        </p:txBody>
      </p:sp>
      <p:pic>
        <p:nvPicPr>
          <p:cNvPr id="269313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348880"/>
            <a:ext cx="1857387" cy="225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 bwMode="auto">
          <a:xfrm>
            <a:off x="7000892" y="5857892"/>
            <a:ext cx="1071570" cy="214314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28662" y="214290"/>
            <a:ext cx="7772400" cy="10080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fr-FR" sz="40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PERSPECTIVES sur la filière ....</a:t>
            </a:r>
            <a:endParaRPr lang="fr-FR" sz="40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Philippe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933056"/>
            <a:ext cx="1847850" cy="1857375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FF3300"/>
                </a:solidFill>
              </a:rPr>
              <a:t>L’EMPLOI DANS LA FILIERE COMPTABLE 2019</a:t>
            </a:r>
            <a:endParaRPr lang="fr-FR" sz="3200" b="1" dirty="0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556792"/>
            <a:ext cx="82089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b="1" dirty="0" smtClean="0">
                <a:solidFill>
                  <a:schemeClr val="bg2"/>
                </a:solidFill>
              </a:rPr>
              <a:t>Croissance des embauches en comptabilité-finance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Le marché de l’emploi des métiers du chiffre est clairement en faveur des candidats depuis 2006. </a:t>
            </a:r>
            <a:r>
              <a:rPr lang="fr-FR" dirty="0" smtClean="0">
                <a:solidFill>
                  <a:srgbClr val="C00000"/>
                </a:solidFill>
              </a:rPr>
              <a:t>Et avec un taux de chômage de 2% </a:t>
            </a:r>
            <a:r>
              <a:rPr lang="fr-FR" dirty="0" smtClean="0">
                <a:solidFill>
                  <a:schemeClr val="bg2"/>
                </a:solidFill>
              </a:rPr>
              <a:t>et </a:t>
            </a:r>
            <a:r>
              <a:rPr lang="fr-FR" dirty="0" smtClean="0">
                <a:solidFill>
                  <a:srgbClr val="C00000"/>
                </a:solidFill>
              </a:rPr>
              <a:t>un taux de départ en retraite de 15% entre 2010 et 2015</a:t>
            </a:r>
            <a:r>
              <a:rPr lang="fr-FR" dirty="0" smtClean="0">
                <a:solidFill>
                  <a:schemeClr val="bg2"/>
                </a:solidFill>
              </a:rPr>
              <a:t>, les années à venir promettent de </a:t>
            </a:r>
            <a:r>
              <a:rPr lang="fr-FR" dirty="0" smtClean="0">
                <a:solidFill>
                  <a:srgbClr val="C00000"/>
                </a:solidFill>
              </a:rPr>
              <a:t>belles opportunités professionnelles</a:t>
            </a:r>
            <a:r>
              <a:rPr lang="fr-FR" dirty="0" smtClean="0">
                <a:solidFill>
                  <a:schemeClr val="bg2"/>
                </a:solidFill>
              </a:rPr>
              <a:t>.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Selon une étude récente de HAYS « 79,2% des Experts-comptables ont recruté en grande majorité pour des remplacements suite à des démissions et pour des créations de postes ».</a:t>
            </a:r>
          </a:p>
          <a:p>
            <a:r>
              <a:rPr lang="fr-FR" dirty="0" smtClean="0">
                <a:solidFill>
                  <a:schemeClr val="bg2"/>
                </a:solidFill>
                <a:hlinkClick r:id="rId2"/>
              </a:rPr>
              <a:t>http://www.hays.fr/cs/groups/hays_common/@fr/@content/documents/digitalasset/hays_686013.pdf</a:t>
            </a:r>
            <a:endParaRPr lang="fr-FR" dirty="0" smtClean="0">
              <a:solidFill>
                <a:schemeClr val="bg2"/>
              </a:solidFill>
            </a:endParaRPr>
          </a:p>
          <a:p>
            <a:r>
              <a:rPr lang="fr-FR" dirty="0" smtClean="0">
                <a:solidFill>
                  <a:schemeClr val="bg2"/>
                </a:solidFill>
              </a:rPr>
              <a:t>Ces opportunités concernent tant les juniors que les profils plus seniors. Selon cette même étude, 78% des profils recrutés sont des profils juniors. Concernant les profils confirmés, ils sont plus nombreux à être recrutés que l’année passée avec 22% au lieu de 15% ; et plus de la moitié sont des profils de 3 à 7 ans d’expérience.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Les métiers les plus concernés par cette hausse des embauches sont, dans l’ordre, l’Expertise-comptable, le Social, l’Audit et le Juridique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Philippe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3906"/>
            <a:ext cx="7704856" cy="668747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3000"/>
</p:sld>
</file>

<file path=ppt/theme/theme1.xml><?xml version="1.0" encoding="utf-8"?>
<a:theme xmlns:a="http://schemas.openxmlformats.org/drawingml/2006/main" name="Essor">
  <a:themeElements>
    <a:clrScheme name="Ess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Ess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ppt/theme/themeOverride3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ppt/theme/themeOverride4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ppt/theme/themeOverride5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ppt/theme/themeOverride6.xml><?xml version="1.0" encoding="utf-8"?>
<a:themeOverride xmlns:a="http://schemas.openxmlformats.org/drawingml/2006/main">
  <a:clrScheme name="Essor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898</TotalTime>
  <Words>411</Words>
  <Application>Microsoft Office PowerPoint</Application>
  <PresentationFormat>Affichage à l'écran (4:3)</PresentationFormat>
  <Paragraphs>89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Essor</vt:lpstr>
      <vt:lpstr>Présentation PowerPoint</vt:lpstr>
      <vt:lpstr>VIE PROFESSIONNELLE</vt:lpstr>
      <vt:lpstr>Présentation PowerPoint</vt:lpstr>
      <vt:lpstr>Présentation PowerPoint</vt:lpstr>
      <vt:lpstr> Emplois et salaires</vt:lpstr>
      <vt:lpstr>Présentation PowerPoint</vt:lpstr>
      <vt:lpstr>Présentation PowerPoint</vt:lpstr>
      <vt:lpstr>L’EMPLOI DANS LA FILIERE COMPTABLE 2019</vt:lpstr>
      <vt:lpstr>Présentation PowerPoint</vt:lpstr>
      <vt:lpstr>De vive voix ….</vt:lpstr>
    </vt:vector>
  </TitlesOfParts>
  <Company>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Lycée Jean-Jacques ROUSSEAU MONTMORENCY</dc:title>
  <dc:creator>Yves LAMARRE</dc:creator>
  <cp:lastModifiedBy>pascal kirchhofer</cp:lastModifiedBy>
  <cp:revision>82</cp:revision>
  <dcterms:created xsi:type="dcterms:W3CDTF">2007-01-23T16:13:11Z</dcterms:created>
  <dcterms:modified xsi:type="dcterms:W3CDTF">2019-02-19T19:08:29Z</dcterms:modified>
</cp:coreProperties>
</file>